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f97e6b3a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f97e6b3a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f97e6b3a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f97e6b3a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f97e6b3a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f97e6b3a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f97e6b3a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f97e6b3a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8f97e6b3a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8f97e6b3a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f97e6b3a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f97e6b3a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f97e6b3a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f97e6b3a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f97e6b3a4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f97e6b3a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aceshowbiz.com/images/wennpic/ang-lee-85th-annual-oscars-press-room-02.jpg" TargetMode="External"/><Relationship Id="rId4" Type="http://schemas.openxmlformats.org/officeDocument/2006/relationships/hyperlink" Target="https://www.themoviedb.org/t/p/original/kYkK0KIBygtYQzBpjMgQyya4Re7.jpg" TargetMode="External"/><Relationship Id="rId5" Type="http://schemas.openxmlformats.org/officeDocument/2006/relationships/hyperlink" Target="https://www.youtube.com/watch?v=lyHa_0yJBlw&amp;t=115s&amp;ab_channel=AllGamesNetwo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Filmmaking &amp; Technology  (Updates + Limitations)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Kevin Shreenauth</a:t>
            </a:r>
            <a:endParaRPr/>
          </a:p>
        </p:txBody>
      </p:sp>
      <p:pic>
        <p:nvPicPr>
          <p:cNvPr id="74" name="Google Shape;74;p13" title="Royalty-Free photo: Closeup photo of camera with stand | PickPik"/>
          <p:cNvPicPr preferRelativeResize="0"/>
          <p:nvPr/>
        </p:nvPicPr>
        <p:blipFill>
          <a:blip r:embed="rId3">
            <a:alphaModFix/>
          </a:blip>
          <a:stretch>
            <a:fillRect/>
          </a:stretch>
        </p:blipFill>
        <p:spPr>
          <a:xfrm>
            <a:off x="6242125" y="2318125"/>
            <a:ext cx="2461100" cy="1561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Updates</a:t>
            </a:r>
            <a:endParaRPr/>
          </a:p>
        </p:txBody>
      </p:sp>
      <p:sp>
        <p:nvSpPr>
          <p:cNvPr id="80" name="Google Shape;80;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Case Study</a:t>
            </a:r>
            <a:endParaRPr/>
          </a:p>
          <a:p>
            <a:pPr indent="-317500" lvl="1" marL="914400" rtl="0" algn="l">
              <a:spcBef>
                <a:spcPts val="0"/>
              </a:spcBef>
              <a:spcAft>
                <a:spcPts val="0"/>
              </a:spcAft>
              <a:buSzPts val="1400"/>
              <a:buChar char="◆"/>
            </a:pPr>
            <a:r>
              <a:rPr lang="en"/>
              <a:t>Reviewing Films that debut certain film tech advancements and detailing how it aided the film?</a:t>
            </a:r>
            <a:endParaRPr/>
          </a:p>
          <a:p>
            <a:pPr indent="-317500" lvl="2" marL="1371600" rtl="0" algn="l">
              <a:spcBef>
                <a:spcPts val="0"/>
              </a:spcBef>
              <a:spcAft>
                <a:spcPts val="0"/>
              </a:spcAft>
              <a:buSzPts val="1400"/>
              <a:buChar char="●"/>
            </a:pPr>
            <a:r>
              <a:rPr lang="en"/>
              <a:t>Avatar (2009) James Cameron </a:t>
            </a:r>
            <a:endParaRPr/>
          </a:p>
          <a:p>
            <a:pPr indent="-317500" lvl="3" marL="1828800" rtl="0" algn="l">
              <a:spcBef>
                <a:spcPts val="0"/>
              </a:spcBef>
              <a:spcAft>
                <a:spcPts val="0"/>
              </a:spcAft>
              <a:buSzPts val="1400"/>
              <a:buChar char="○"/>
            </a:pPr>
            <a:r>
              <a:rPr lang="en"/>
              <a:t>3D motion capture technology</a:t>
            </a:r>
            <a:endParaRPr/>
          </a:p>
          <a:p>
            <a:pPr indent="-317500" lvl="2" marL="1371600" rtl="0" algn="l">
              <a:spcBef>
                <a:spcPts val="0"/>
              </a:spcBef>
              <a:spcAft>
                <a:spcPts val="0"/>
              </a:spcAft>
              <a:buSzPts val="1400"/>
              <a:buChar char="●"/>
            </a:pPr>
            <a:r>
              <a:rPr lang="en"/>
              <a:t>District 9  (2009) </a:t>
            </a:r>
            <a:r>
              <a:rPr lang="en">
                <a:solidFill>
                  <a:srgbClr val="111111"/>
                </a:solidFill>
                <a:highlight>
                  <a:schemeClr val="lt1"/>
                </a:highlight>
              </a:rPr>
              <a:t> </a:t>
            </a:r>
            <a:endParaRPr/>
          </a:p>
          <a:p>
            <a:pPr indent="-317500" lvl="3" marL="1828800" rtl="0" algn="l">
              <a:spcBef>
                <a:spcPts val="0"/>
              </a:spcBef>
              <a:spcAft>
                <a:spcPts val="0"/>
              </a:spcAft>
              <a:buSzPts val="1400"/>
              <a:buChar char="○"/>
            </a:pPr>
            <a:r>
              <a:rPr lang="en"/>
              <a:t>Similar Sci-fi movie that was made with traditional filmmaking techniques to achieve 3D figures (smaller budget, tighter crew)</a:t>
            </a:r>
            <a:endParaRPr/>
          </a:p>
          <a:p>
            <a:pPr indent="0" lvl="0" marL="0" rtl="0" algn="l">
              <a:spcBef>
                <a:spcPts val="1200"/>
              </a:spcBef>
              <a:spcAft>
                <a:spcPts val="1200"/>
              </a:spcAft>
              <a:buNone/>
            </a:pPr>
            <a:r>
              <a:t/>
            </a:r>
            <a:endParaRPr/>
          </a:p>
        </p:txBody>
      </p:sp>
      <p:pic>
        <p:nvPicPr>
          <p:cNvPr id="81" name="Google Shape;81;p14" title="avatar-creative-movie-posters | jdxyw | Flickr"/>
          <p:cNvPicPr preferRelativeResize="0"/>
          <p:nvPr/>
        </p:nvPicPr>
        <p:blipFill>
          <a:blip r:embed="rId3">
            <a:alphaModFix/>
          </a:blip>
          <a:stretch>
            <a:fillRect/>
          </a:stretch>
        </p:blipFill>
        <p:spPr>
          <a:xfrm>
            <a:off x="347963" y="285550"/>
            <a:ext cx="1832675" cy="2426126"/>
          </a:xfrm>
          <a:prstGeom prst="rect">
            <a:avLst/>
          </a:prstGeom>
          <a:noFill/>
          <a:ln>
            <a:noFill/>
          </a:ln>
        </p:spPr>
      </p:pic>
      <p:pic>
        <p:nvPicPr>
          <p:cNvPr id="82" name="Google Shape;82;p14"/>
          <p:cNvPicPr preferRelativeResize="0"/>
          <p:nvPr/>
        </p:nvPicPr>
        <p:blipFill>
          <a:blip r:embed="rId4">
            <a:alphaModFix/>
          </a:blip>
          <a:stretch>
            <a:fillRect/>
          </a:stretch>
        </p:blipFill>
        <p:spPr>
          <a:xfrm>
            <a:off x="347975" y="2711685"/>
            <a:ext cx="1832650" cy="2431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Findings</a:t>
            </a:r>
            <a:endParaRPr/>
          </a:p>
        </p:txBody>
      </p:sp>
      <p:sp>
        <p:nvSpPr>
          <p:cNvPr id="88" name="Google Shape;88;p15"/>
          <p:cNvSpPr txBox="1"/>
          <p:nvPr>
            <p:ph idx="1" type="body"/>
          </p:nvPr>
        </p:nvSpPr>
        <p:spPr>
          <a:xfrm>
            <a:off x="2822412" y="1642801"/>
            <a:ext cx="6321600" cy="3002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The invention of the</a:t>
            </a:r>
            <a:r>
              <a:rPr b="1" lang="en" sz="1400"/>
              <a:t> Simulcam</a:t>
            </a:r>
            <a:r>
              <a:rPr lang="en" sz="1400"/>
              <a:t> specifically for Avatar allowed for CGI to be melded into the physical filmmaking process, which District 9 did not have access to. They also had access to bigger facilities to do full CGI work (with green and blue screens)  with that allow the actor’s full body motions and facial expressions to be mapped onto a character created in CGI.</a:t>
            </a:r>
            <a:endParaRPr sz="1400"/>
          </a:p>
          <a:p>
            <a:pPr indent="0" lvl="0" marL="457200" rtl="0" algn="l">
              <a:spcBef>
                <a:spcPts val="1200"/>
              </a:spcBef>
              <a:spcAft>
                <a:spcPts val="0"/>
              </a:spcAft>
              <a:buNone/>
            </a:pPr>
            <a:r>
              <a:t/>
            </a:r>
            <a:endParaRPr sz="1400"/>
          </a:p>
          <a:p>
            <a:pPr indent="-317500" lvl="0" marL="457200" rtl="0" algn="l">
              <a:lnSpc>
                <a:spcPct val="150000"/>
              </a:lnSpc>
              <a:spcBef>
                <a:spcPts val="1200"/>
              </a:spcBef>
              <a:spcAft>
                <a:spcPts val="0"/>
              </a:spcAft>
              <a:buSzPts val="1400"/>
              <a:buChar char="●"/>
            </a:pPr>
            <a:r>
              <a:rPr lang="en" sz="1400"/>
              <a:t>District</a:t>
            </a:r>
            <a:r>
              <a:rPr lang="en" sz="1400"/>
              <a:t> 9 had </a:t>
            </a:r>
            <a:r>
              <a:rPr lang="en" sz="1400"/>
              <a:t>significantly</a:t>
            </a:r>
            <a:r>
              <a:rPr lang="en" sz="1400"/>
              <a:t> of a less budget, so more traditional methods of CGI were used mainly in post production, the physical filmmaking process was mixed with filming on live locations, using prosthetics, etc.</a:t>
            </a:r>
            <a:endParaRPr sz="1400"/>
          </a:p>
        </p:txBody>
      </p:sp>
      <p:pic>
        <p:nvPicPr>
          <p:cNvPr id="89" name="Google Shape;89;p15"/>
          <p:cNvPicPr preferRelativeResize="0"/>
          <p:nvPr/>
        </p:nvPicPr>
        <p:blipFill>
          <a:blip r:embed="rId3">
            <a:alphaModFix/>
          </a:blip>
          <a:stretch>
            <a:fillRect/>
          </a:stretch>
        </p:blipFill>
        <p:spPr>
          <a:xfrm>
            <a:off x="338525" y="1507275"/>
            <a:ext cx="2533251" cy="1268775"/>
          </a:xfrm>
          <a:prstGeom prst="rect">
            <a:avLst/>
          </a:prstGeom>
          <a:noFill/>
          <a:ln>
            <a:noFill/>
          </a:ln>
        </p:spPr>
      </p:pic>
      <p:pic>
        <p:nvPicPr>
          <p:cNvPr id="90" name="Google Shape;90;p15"/>
          <p:cNvPicPr preferRelativeResize="0"/>
          <p:nvPr/>
        </p:nvPicPr>
        <p:blipFill>
          <a:blip r:embed="rId4">
            <a:alphaModFix/>
          </a:blip>
          <a:stretch>
            <a:fillRect/>
          </a:stretch>
        </p:blipFill>
        <p:spPr>
          <a:xfrm>
            <a:off x="338527" y="3201688"/>
            <a:ext cx="2533248" cy="1443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a:t>
            </a:r>
            <a:r>
              <a:rPr lang="en"/>
              <a:t> Findings Continued</a:t>
            </a:r>
            <a:endParaRPr/>
          </a:p>
        </p:txBody>
      </p:sp>
      <p:sp>
        <p:nvSpPr>
          <p:cNvPr id="96" name="Google Shape;96;p16"/>
          <p:cNvSpPr txBox="1"/>
          <p:nvPr>
            <p:ph idx="1" type="body"/>
          </p:nvPr>
        </p:nvSpPr>
        <p:spPr>
          <a:xfrm>
            <a:off x="2400250" y="1135025"/>
            <a:ext cx="6321600" cy="166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t>
            </a:r>
            <a:r>
              <a:rPr lang="en" sz="1600"/>
              <a:t>the simulcam </a:t>
            </a:r>
            <a:r>
              <a:rPr lang="en" sz="1600"/>
              <a:t>leverages,</a:t>
            </a:r>
            <a:r>
              <a:rPr lang="en" sz="1600"/>
              <a:t> "a process that is more aligned with their experience of making movies" explains Casey Schatz, simulcam supervisor (youtube, simulcam). One of the numerous benefits of this process is that actors are able to react to elements that are physically present”</a:t>
            </a:r>
            <a:endParaRPr sz="1600"/>
          </a:p>
        </p:txBody>
      </p:sp>
      <p:pic>
        <p:nvPicPr>
          <p:cNvPr id="97" name="Google Shape;97;p16"/>
          <p:cNvPicPr preferRelativeResize="0"/>
          <p:nvPr/>
        </p:nvPicPr>
        <p:blipFill>
          <a:blip r:embed="rId3">
            <a:alphaModFix/>
          </a:blip>
          <a:stretch>
            <a:fillRect/>
          </a:stretch>
        </p:blipFill>
        <p:spPr>
          <a:xfrm>
            <a:off x="114750" y="2796425"/>
            <a:ext cx="3287074" cy="1833874"/>
          </a:xfrm>
          <a:prstGeom prst="rect">
            <a:avLst/>
          </a:prstGeom>
          <a:noFill/>
          <a:ln>
            <a:noFill/>
          </a:ln>
        </p:spPr>
      </p:pic>
      <p:pic>
        <p:nvPicPr>
          <p:cNvPr id="98" name="Google Shape;98;p16"/>
          <p:cNvPicPr preferRelativeResize="0"/>
          <p:nvPr/>
        </p:nvPicPr>
        <p:blipFill>
          <a:blip r:embed="rId4">
            <a:alphaModFix/>
          </a:blip>
          <a:stretch>
            <a:fillRect/>
          </a:stretch>
        </p:blipFill>
        <p:spPr>
          <a:xfrm>
            <a:off x="3444313" y="2423800"/>
            <a:ext cx="3123876" cy="2036199"/>
          </a:xfrm>
          <a:prstGeom prst="rect">
            <a:avLst/>
          </a:prstGeom>
          <a:noFill/>
          <a:ln>
            <a:noFill/>
          </a:ln>
        </p:spPr>
      </p:pic>
      <p:pic>
        <p:nvPicPr>
          <p:cNvPr id="99" name="Google Shape;99;p16"/>
          <p:cNvPicPr preferRelativeResize="0"/>
          <p:nvPr/>
        </p:nvPicPr>
        <p:blipFill>
          <a:blip r:embed="rId5">
            <a:alphaModFix/>
          </a:blip>
          <a:stretch>
            <a:fillRect/>
          </a:stretch>
        </p:blipFill>
        <p:spPr>
          <a:xfrm>
            <a:off x="6064538" y="2695263"/>
            <a:ext cx="2901786" cy="203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Findings Continued</a:t>
            </a:r>
            <a:endParaRPr/>
          </a:p>
        </p:txBody>
      </p:sp>
      <p:sp>
        <p:nvSpPr>
          <p:cNvPr id="105" name="Google Shape;105;p17"/>
          <p:cNvSpPr txBox="1"/>
          <p:nvPr>
            <p:ph idx="1" type="body"/>
          </p:nvPr>
        </p:nvSpPr>
        <p:spPr>
          <a:xfrm>
            <a:off x="2400252" y="1136125"/>
            <a:ext cx="5551200" cy="196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21"/>
              <a:t>the film combined traditional techniques with the innovative use of CGI to create a gritty, documentary-style narrative about alien refugees in South Africa. Practical effects added tangible realism, while CGI enhanced the aliens' appearance and seamlessly integrated them into live-action footage.</a:t>
            </a:r>
            <a:endParaRPr sz="4621"/>
          </a:p>
          <a:p>
            <a:pPr indent="0" lvl="0" marL="0" rtl="0" algn="l">
              <a:spcBef>
                <a:spcPts val="1200"/>
              </a:spcBef>
              <a:spcAft>
                <a:spcPts val="0"/>
              </a:spcAft>
              <a:buClr>
                <a:schemeClr val="dk2"/>
              </a:buClr>
              <a:buSzPts val="275"/>
              <a:buFont typeface="Arial"/>
              <a:buNone/>
            </a:pPr>
            <a:r>
              <a:rPr lang="en" sz="4621"/>
              <a:t>“The initial challenges were exacerbated by the design of the aliens, who were designed with an extra ankle, similar to the leg of a canine. This required custom setups as the actors had to walk on stilts, which altered their gait significantly….The lead actor ended up joining the crew in Vancouver to retake some of the shots, to account for all the scenarios that were not accounted for during the initial shoot. All in all, this resulted in five extra days of shooting and three extra days of stunt work with Animatrik”</a:t>
            </a:r>
            <a:endParaRPr sz="4621"/>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106" name="Google Shape;106;p17"/>
          <p:cNvPicPr preferRelativeResize="0"/>
          <p:nvPr/>
        </p:nvPicPr>
        <p:blipFill>
          <a:blip r:embed="rId3">
            <a:alphaModFix/>
          </a:blip>
          <a:stretch>
            <a:fillRect/>
          </a:stretch>
        </p:blipFill>
        <p:spPr>
          <a:xfrm>
            <a:off x="4572000" y="3097525"/>
            <a:ext cx="2966840" cy="166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Findings Continued</a:t>
            </a:r>
            <a:endParaRPr/>
          </a:p>
        </p:txBody>
      </p:sp>
      <p:sp>
        <p:nvSpPr>
          <p:cNvPr id="112" name="Google Shape;112;p18"/>
          <p:cNvSpPr txBox="1"/>
          <p:nvPr>
            <p:ph idx="1" type="body"/>
          </p:nvPr>
        </p:nvSpPr>
        <p:spPr>
          <a:xfrm>
            <a:off x="4430925" y="1385525"/>
            <a:ext cx="4422900" cy="32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In order to draw better conclusions on the effect on quality and </a:t>
            </a:r>
            <a:r>
              <a:rPr lang="en" sz="1200"/>
              <a:t>efficiency</a:t>
            </a:r>
            <a:r>
              <a:rPr lang="en" sz="1200"/>
              <a:t> of these films, I decided to combine the exploration of tech in each film with each films respective performance. So far, it is clear that Avatar having access to better types of CGI and 3D </a:t>
            </a:r>
            <a:r>
              <a:rPr lang="en" sz="1200"/>
              <a:t>technology</a:t>
            </a:r>
            <a:r>
              <a:rPr lang="en" sz="1200"/>
              <a:t> with </a:t>
            </a:r>
            <a:r>
              <a:rPr lang="en" sz="1200"/>
              <a:t>their</a:t>
            </a:r>
            <a:r>
              <a:rPr lang="en" sz="1200"/>
              <a:t> bigger budget allowed them to perform higher in the box office.</a:t>
            </a:r>
            <a:endParaRPr sz="1200"/>
          </a:p>
          <a:p>
            <a:pPr indent="0" lvl="0" marL="0" rtl="0" algn="l">
              <a:spcBef>
                <a:spcPts val="1200"/>
              </a:spcBef>
              <a:spcAft>
                <a:spcPts val="1200"/>
              </a:spcAft>
              <a:buNone/>
            </a:pPr>
            <a:r>
              <a:rPr lang="en" sz="1200"/>
              <a:t>But District 9 Also performed </a:t>
            </a:r>
            <a:r>
              <a:rPr lang="en" sz="1200"/>
              <a:t>extremely</a:t>
            </a:r>
            <a:r>
              <a:rPr lang="en" sz="1200"/>
              <a:t> well given the limit </a:t>
            </a:r>
            <a:r>
              <a:rPr lang="en" sz="1200"/>
              <a:t>budget of this film. Their use of creative film techniques that were more traditional compared to Avatar saved the film’ ability to still engage audiences, even though the outreach of the film itself  may have not been as extensive.</a:t>
            </a:r>
            <a:endParaRPr sz="1200"/>
          </a:p>
        </p:txBody>
      </p:sp>
      <p:pic>
        <p:nvPicPr>
          <p:cNvPr id="113" name="Google Shape;113;p18"/>
          <p:cNvPicPr preferRelativeResize="0"/>
          <p:nvPr/>
        </p:nvPicPr>
        <p:blipFill>
          <a:blip r:embed="rId3">
            <a:alphaModFix/>
          </a:blip>
          <a:stretch>
            <a:fillRect/>
          </a:stretch>
        </p:blipFill>
        <p:spPr>
          <a:xfrm>
            <a:off x="0" y="1385525"/>
            <a:ext cx="4308701" cy="3316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19" name="Google Shape;119;p1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AutoNum type="arabicPeriod"/>
            </a:pPr>
            <a:r>
              <a:rPr lang="en" sz="1600"/>
              <a:t>Genre-Specific Bias</a:t>
            </a:r>
            <a:endParaRPr sz="1600"/>
          </a:p>
          <a:p>
            <a:pPr indent="-304800" lvl="1" marL="914400" rtl="0" algn="l">
              <a:spcBef>
                <a:spcPts val="0"/>
              </a:spcBef>
              <a:spcAft>
                <a:spcPts val="0"/>
              </a:spcAft>
              <a:buSzPts val="1200"/>
              <a:buAutoNum type="alphaLcPeriod"/>
            </a:pPr>
            <a:r>
              <a:rPr lang="en" sz="1200"/>
              <a:t>In my case study I am focusing on two Sci-fi films. I chose this </a:t>
            </a:r>
            <a:r>
              <a:rPr lang="en" sz="1200"/>
              <a:t>because</a:t>
            </a:r>
            <a:r>
              <a:rPr lang="en" sz="1200"/>
              <a:t> the need for advanced post-production technologies are in more of a </a:t>
            </a:r>
            <a:r>
              <a:rPr lang="en" sz="1200"/>
              <a:t>demand for this type of film. However, if I chose a different genre of films it might have changed how I viewed access to technology and how it relates to performance (ex. Drama, Comedy)</a:t>
            </a:r>
            <a:endParaRPr sz="1200"/>
          </a:p>
          <a:p>
            <a:pPr indent="-330200" lvl="0" marL="457200" rtl="0" algn="l">
              <a:spcBef>
                <a:spcPts val="0"/>
              </a:spcBef>
              <a:spcAft>
                <a:spcPts val="0"/>
              </a:spcAft>
              <a:buSzPts val="1600"/>
              <a:buAutoNum type="arabicPeriod"/>
            </a:pPr>
            <a:r>
              <a:rPr lang="en" sz="1600"/>
              <a:t>Limited Access to True First-Hand Account Material</a:t>
            </a:r>
            <a:endParaRPr sz="1600"/>
          </a:p>
          <a:p>
            <a:pPr indent="-304800" lvl="1" marL="914400" rtl="0" algn="l">
              <a:spcBef>
                <a:spcPts val="0"/>
              </a:spcBef>
              <a:spcAft>
                <a:spcPts val="0"/>
              </a:spcAft>
              <a:buSzPts val="1200"/>
              <a:buAutoNum type="alphaLcPeriod"/>
            </a:pPr>
            <a:r>
              <a:rPr lang="en" sz="1200"/>
              <a:t>I obviously have no connection to Hollywood by any means, so I am basing my case study off of found behind the scenes footage and articles that have some first hand account material about the filming process for each respective film. In a perfect world, I could interview the directors to get a better sense of how they incorporated these technologies and how they themselves believed it propelled their storytelling.</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25" name="Google Shape;125;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rgbClr val="222222"/>
              </a:buClr>
              <a:buSzPts val="1000"/>
              <a:buFont typeface="Arial"/>
              <a:buChar char="●"/>
            </a:pPr>
            <a:r>
              <a:rPr lang="en" sz="1000">
                <a:latin typeface="Arial"/>
                <a:ea typeface="Arial"/>
                <a:cs typeface="Arial"/>
                <a:sym typeface="Arial"/>
              </a:rPr>
              <a:t>Photograph of Ang Lee at the 85th Annual Oscars press room. (n.d.). AceShowbiz. </a:t>
            </a:r>
            <a:r>
              <a:rPr lang="en" sz="1000" u="sng">
                <a:solidFill>
                  <a:schemeClr val="hlink"/>
                </a:solidFill>
                <a:latin typeface="Arial"/>
                <a:ea typeface="Arial"/>
                <a:cs typeface="Arial"/>
                <a:sym typeface="Arial"/>
                <a:hlinkClick r:id="rId3"/>
              </a:rPr>
              <a:t>http://www.aceshowbiz.com/images/wennpic/ang-lee-85th-annual-oscars-press-room-02.jpg</a:t>
            </a:r>
            <a:endParaRPr sz="1000">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Ming, X. M. (2022). Post-production of digital film and television with development of virtual reality image technology-advance research analysis. </a:t>
            </a:r>
            <a:r>
              <a:rPr i="1" lang="en" sz="1000">
                <a:solidFill>
                  <a:srgbClr val="222222"/>
                </a:solidFill>
                <a:highlight>
                  <a:srgbClr val="FFFFFF"/>
                </a:highlight>
                <a:latin typeface="Arial"/>
                <a:ea typeface="Arial"/>
                <a:cs typeface="Arial"/>
                <a:sym typeface="Arial"/>
              </a:rPr>
              <a:t>Int. J. Mech. Eng</a:t>
            </a:r>
            <a:r>
              <a:rPr lang="en" sz="1000">
                <a:solidFill>
                  <a:srgbClr val="222222"/>
                </a:solidFill>
                <a:highlight>
                  <a:srgbClr val="FFFFFF"/>
                </a:highlight>
                <a:latin typeface="Arial"/>
                <a:ea typeface="Arial"/>
                <a:cs typeface="Arial"/>
                <a:sym typeface="Arial"/>
              </a:rPr>
              <a:t>, </a:t>
            </a:r>
            <a:r>
              <a:rPr i="1" lang="en" sz="1000">
                <a:solidFill>
                  <a:srgbClr val="222222"/>
                </a:solidFill>
                <a:highlight>
                  <a:srgbClr val="FFFFFF"/>
                </a:highlight>
                <a:latin typeface="Arial"/>
                <a:ea typeface="Arial"/>
                <a:cs typeface="Arial"/>
                <a:sym typeface="Arial"/>
              </a:rPr>
              <a:t>7</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Avatar [Movie poster]. (2009). The Movie Database. https://image.tmdb.org/t/p/original/8Y7WrRK1iQHEX7UIftBeBMjPjWD.jpg</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District 9 [Movie poster]. (n.d.). The Movie Database. </a:t>
            </a:r>
            <a:r>
              <a:rPr lang="en" sz="1000" u="sng">
                <a:solidFill>
                  <a:schemeClr val="hlink"/>
                </a:solidFill>
                <a:highlight>
                  <a:srgbClr val="FFFFFF"/>
                </a:highlight>
                <a:latin typeface="Arial"/>
                <a:ea typeface="Arial"/>
                <a:cs typeface="Arial"/>
                <a:sym typeface="Arial"/>
                <a:hlinkClick r:id="rId4"/>
              </a:rPr>
              <a:t>https://www.themoviedb.org/t/p/original/kYkK0KIBygtYQzBpjMgQyya4Re7.jp</a:t>
            </a:r>
            <a:r>
              <a:rPr lang="en" sz="1000">
                <a:solidFill>
                  <a:srgbClr val="222222"/>
                </a:solidFill>
                <a:highlight>
                  <a:srgbClr val="FFFFFF"/>
                </a:highlight>
                <a:latin typeface="Arial"/>
                <a:ea typeface="Arial"/>
                <a:cs typeface="Arial"/>
                <a:sym typeface="Arial"/>
              </a:rPr>
              <a:t>g</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All Games Network. (2023, June 14). The Impact of CGI in Modern Filmmaking [Video]. YouTube. </a:t>
            </a:r>
            <a:r>
              <a:rPr lang="en" sz="1000" u="sng">
                <a:solidFill>
                  <a:schemeClr val="hlink"/>
                </a:solidFill>
                <a:highlight>
                  <a:srgbClr val="FFFFFF"/>
                </a:highlight>
                <a:latin typeface="Arial"/>
                <a:ea typeface="Arial"/>
                <a:cs typeface="Arial"/>
                <a:sym typeface="Arial"/>
                <a:hlinkClick r:id="rId5"/>
              </a:rPr>
              <a:t>https://www.youtube.com/watch?v=lyHa_0yJBlw&amp;t=115s&amp;ab_channel=AllGamesNetwork</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Clare, L. (2014, August). </a:t>
            </a:r>
            <a:r>
              <a:rPr i="1" lang="en" sz="1000">
                <a:solidFill>
                  <a:srgbClr val="222222"/>
                </a:solidFill>
                <a:highlight>
                  <a:srgbClr val="FFFFFF"/>
                </a:highlight>
                <a:latin typeface="Arial"/>
                <a:ea typeface="Arial"/>
                <a:cs typeface="Arial"/>
                <a:sym typeface="Arial"/>
              </a:rPr>
              <a:t>A study of how the technological advances in facial motion capture has influenced the portrayal of character in film</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292100" lvl="0" marL="457200" rtl="0" algn="l">
              <a:spcBef>
                <a:spcPts val="0"/>
              </a:spcBef>
              <a:spcAft>
                <a:spcPts val="0"/>
              </a:spcAft>
              <a:buClr>
                <a:srgbClr val="222222"/>
              </a:buClr>
              <a:buSzPts val="1000"/>
              <a:buFont typeface="Arial"/>
              <a:buChar char="●"/>
            </a:pPr>
            <a:r>
              <a:rPr lang="en" sz="1000">
                <a:solidFill>
                  <a:srgbClr val="222222"/>
                </a:solidFill>
                <a:highlight>
                  <a:srgbClr val="FFFFFF"/>
                </a:highlight>
                <a:latin typeface="Arial"/>
                <a:ea typeface="Arial"/>
                <a:cs typeface="Arial"/>
                <a:sym typeface="Arial"/>
              </a:rPr>
              <a:t>Animatrik Film Design. (n.d.). Behind the scenes of one of the most iconic sci-fi films of our times: The making of District 9. Animatrik. Retrieved from https://www.animatrik.com/blog/behind-the-scenes-of-one-of-the-most-iconic-sci-fi-films-of-our-times-the-making-of-district-9</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sz="2400"/>
              <a:t> Any Questions?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